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147197159" r:id="rId2"/>
    <p:sldId id="2147197164" r:id="rId3"/>
    <p:sldId id="2147197160" r:id="rId4"/>
    <p:sldId id="2147472950" r:id="rId5"/>
    <p:sldId id="2147472949" r:id="rId6"/>
    <p:sldId id="2147472951" r:id="rId7"/>
    <p:sldId id="2147472952" r:id="rId8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5348"/>
          </a:xfrm>
          <a:prstGeom prst="rect">
            <a:avLst/>
          </a:prstGeom>
        </p:spPr>
        <p:txBody>
          <a:bodyPr vert="horz" lIns="95248" tIns="47624" rIns="95248" bIns="4762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2"/>
            <a:ext cx="2945659" cy="495348"/>
          </a:xfrm>
          <a:prstGeom prst="rect">
            <a:avLst/>
          </a:prstGeom>
        </p:spPr>
        <p:txBody>
          <a:bodyPr vert="horz" lIns="95248" tIns="47624" rIns="95248" bIns="47624" rtlCol="0"/>
          <a:lstStyle>
            <a:lvl1pPr algn="r">
              <a:defRPr sz="1200"/>
            </a:lvl1pPr>
          </a:lstStyle>
          <a:p>
            <a:fld id="{E1AF1FC7-F211-4C7C-91F2-AED7B535DD6E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48" tIns="47624" rIns="95248" bIns="476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21"/>
            <a:ext cx="5438140" cy="3887361"/>
          </a:xfrm>
          <a:prstGeom prst="rect">
            <a:avLst/>
          </a:prstGeom>
        </p:spPr>
        <p:txBody>
          <a:bodyPr vert="horz" lIns="95248" tIns="47624" rIns="95248" bIns="476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9"/>
            <a:ext cx="2945659" cy="495347"/>
          </a:xfrm>
          <a:prstGeom prst="rect">
            <a:avLst/>
          </a:prstGeom>
        </p:spPr>
        <p:txBody>
          <a:bodyPr vert="horz" lIns="95248" tIns="47624" rIns="95248" bIns="4762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377319"/>
            <a:ext cx="2945659" cy="495347"/>
          </a:xfrm>
          <a:prstGeom prst="rect">
            <a:avLst/>
          </a:prstGeom>
        </p:spPr>
        <p:txBody>
          <a:bodyPr vert="horz" lIns="95248" tIns="47624" rIns="95248" bIns="47624" rtlCol="0" anchor="b"/>
          <a:lstStyle>
            <a:lvl1pPr algn="r">
              <a:defRPr sz="1200"/>
            </a:lvl1pPr>
          </a:lstStyle>
          <a:p>
            <a:fld id="{AA59DCAF-3664-49FA-925C-E6F42B1759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31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9DCAF-3664-49FA-925C-E6F42B17599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805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9DCAF-3664-49FA-925C-E6F42B17599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9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6878-CCEE-A451-0D4A-7E0BBE66F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711F1E-9968-3059-F478-4CB460D43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59509-A3A5-E003-4830-235AF160D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56B29-E243-4D27-AD1B-4AF014822AE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0D6A7-02D3-4BAD-105A-A0CFAB5A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B94F2-651F-ADFE-A19F-D40581BE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348D-C113-475C-A501-A0C13111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8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A2FF1-AB48-C78D-464D-064813445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79F623-50B2-0DB5-A7CE-AD84B46C7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FA0A1-B6E1-DFFF-9AD9-CF1E5FD48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56B29-E243-4D27-AD1B-4AF014822AE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B01DD-6ADF-183F-3606-5A84CAF5D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4920D-F6CC-96EC-BF6E-70B50E32D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348D-C113-475C-A501-A0C13111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379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E1F9DA-B258-662B-3873-72E723F14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CD7C8-A817-79F0-32D6-EDE65D7A7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6C809-541E-2DEE-984E-D99ED74F9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56B29-E243-4D27-AD1B-4AF014822AE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A3DFF-F42F-B8C7-BD3F-3DCE6376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7BD3B-F8B8-8B36-937C-C87E438C1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348D-C113-475C-A501-A0C13111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28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F1F2-DC05-8458-09BF-EB614A270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42320-5F55-62E4-9F69-0123BBCEE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84DF1-B4F2-DE4B-54D7-DBA9D0389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56B29-E243-4D27-AD1B-4AF014822AE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FD81C-3022-485D-38D8-2CF2CE51B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4BFFB-A08F-5251-A957-6FF249778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348D-C113-475C-A501-A0C13111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490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978B9-12EB-D1E7-76B1-4A64B255E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128B7-7BE9-B50F-17E6-AB714FD50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F4712-5F95-0718-D36E-7A246597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56B29-E243-4D27-AD1B-4AF014822AE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54F1F-18C8-350D-8D9C-925A8339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BE4AE-19C4-63D8-6DC6-222756571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348D-C113-475C-A501-A0C13111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81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005CF-B4F4-5D11-A994-37639CDF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B7D8B-BEDC-855C-BF4D-EFE1FA48FE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2BAB6-94CF-80F1-6518-E4F7A6EE3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36BAD1-5E3F-1F6C-B62C-0E5A44D65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56B29-E243-4D27-AD1B-4AF014822AE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06E815-62A2-80FE-6CA0-394EC7A99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6A37D-E53E-7C13-1EFD-E5C832A9B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348D-C113-475C-A501-A0C13111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303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41193-9985-9867-7A68-798C14B42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45486-9A36-F6E2-8680-D07BCF591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8942D1-CFBD-9637-011D-49725598E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C08651-0C07-B7EC-24BA-FEED95F18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70813D-A81A-95F7-61B6-E546B478CF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A4A5D-62E2-C7D7-9FF5-BEEAF55EF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56B29-E243-4D27-AD1B-4AF014822AE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1E828F-87A5-C798-FA0F-2C1CCA98D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A12AC4-2AED-C97D-DB8D-DFE23FA4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348D-C113-475C-A501-A0C13111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7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66F8-EEBB-13D7-6589-8849D57B3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6C527-174B-9260-01C4-ED95CBFFB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56B29-E243-4D27-AD1B-4AF014822AE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7E1F63-6DC0-438E-220B-73DEBCF28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D4EE-F3D6-2854-9314-9E15B2427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348D-C113-475C-A501-A0C13111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797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23A5D3-C49D-F8CC-B196-BE222D7E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56B29-E243-4D27-AD1B-4AF014822AE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052D4F-92F7-F897-717E-67D24F543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01D9A-4466-5088-B0B5-E9236B04A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348D-C113-475C-A501-A0C13111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1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ADA5A-8D93-C843-309A-844442EC0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B2A49-DCFD-134E-4A0D-37B81E622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DD35A-EA34-7637-F4A3-9A2E14103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EC970-6341-C2A7-C865-B24874E72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56B29-E243-4D27-AD1B-4AF014822AE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FD67C4-F739-428E-87D7-BDE522B3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74B3F-9274-21A3-597E-CD5DF90E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348D-C113-475C-A501-A0C13111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91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A944F-62B6-C4EC-814A-903F9757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DD5E9F-4DEC-EA7F-B331-891FC1E293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0BE42-D28B-7041-6A51-0FE40FCF9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96629-AF1F-AA7E-44A6-2912A1877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56B29-E243-4D27-AD1B-4AF014822AE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95A58-EF78-6881-B295-363E1707D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F30BD-0F3C-B105-1863-0B35E3C0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B348D-C113-475C-A501-A0C13111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747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5BAAFC-46DE-77AC-F41A-ADE3B31A6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E060C-DFDD-8E6F-2416-8D03F673F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C7B44-D16D-69E3-F77E-DF2349F377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156B29-E243-4D27-AD1B-4AF014822AEC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E857D-66DA-2FBB-0CDC-C65BFF767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954A2-0C56-A8BB-EBFB-32EFFC5DA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AB348D-C113-475C-A501-A0C13111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33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3f_pHYo2rM?si=yl694gedq2LKykWT" TargetMode="External"/><Relationship Id="rId2" Type="http://schemas.openxmlformats.org/officeDocument/2006/relationships/hyperlink" Target="https://youtu.be/gtALM4fOy0E?si=kGfuc-Ylad70bdaR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jpeg"/><Relationship Id="rId4" Type="http://schemas.openxmlformats.org/officeDocument/2006/relationships/hyperlink" Target="https://youtu.be/8Y_2YpU2-vk?si=ogmhKuZ3AsYt9yz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parade&#10;&#10;Description automatically generated">
            <a:extLst>
              <a:ext uri="{FF2B5EF4-FFF2-40B4-BE49-F238E27FC236}">
                <a16:creationId xmlns:a16="http://schemas.microsoft.com/office/drawing/2014/main" id="{8FBEB07E-5373-3A9A-406D-74DFA52D30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248"/>
          <a:stretch/>
        </p:blipFill>
        <p:spPr>
          <a:xfrm>
            <a:off x="3332744" y="0"/>
            <a:ext cx="885925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E38220-E309-6FC1-EB7E-6A6363D8895B}"/>
              </a:ext>
            </a:extLst>
          </p:cNvPr>
          <p:cNvSpPr/>
          <p:nvPr/>
        </p:nvSpPr>
        <p:spPr>
          <a:xfrm rot="10800000" flipH="1">
            <a:off x="0" y="0"/>
            <a:ext cx="13749867" cy="6993467"/>
          </a:xfrm>
          <a:prstGeom prst="rect">
            <a:avLst/>
          </a:prstGeom>
          <a:gradFill flip="none" rotWithShape="1">
            <a:gsLst>
              <a:gs pos="3000">
                <a:srgbClr val="3A4F36">
                  <a:alpha val="0"/>
                </a:srgbClr>
              </a:gs>
              <a:gs pos="63000">
                <a:srgbClr val="3A4F36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950545">
              <a:defRPr/>
            </a:pPr>
            <a:endParaRPr lang="en-GB" sz="3840">
              <a:solidFill>
                <a:srgbClr val="E1E2D6"/>
              </a:solidFill>
              <a:latin typeface="Arial Nova Light" panose="020B0304020202020204" pitchFamily="34" charset="0"/>
              <a:sym typeface="Arial"/>
            </a:endParaRPr>
          </a:p>
        </p:txBody>
      </p:sp>
      <p:sp>
        <p:nvSpPr>
          <p:cNvPr id="4" name="Google Shape;94;p21">
            <a:extLst>
              <a:ext uri="{FF2B5EF4-FFF2-40B4-BE49-F238E27FC236}">
                <a16:creationId xmlns:a16="http://schemas.microsoft.com/office/drawing/2014/main" id="{E886BFEE-8C5F-925B-6952-7F07DEF6A7A3}"/>
              </a:ext>
            </a:extLst>
          </p:cNvPr>
          <p:cNvSpPr txBox="1"/>
          <p:nvPr/>
        </p:nvSpPr>
        <p:spPr>
          <a:xfrm>
            <a:off x="454638" y="1626225"/>
            <a:ext cx="5182735" cy="1506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ts val="6667"/>
              </a:lnSpc>
              <a:buClr>
                <a:srgbClr val="000000"/>
              </a:buClr>
              <a:buSzPts val="2600"/>
            </a:pPr>
            <a:endParaRPr lang="en-GB" sz="6667">
              <a:solidFill>
                <a:srgbClr val="EBE9E5"/>
              </a:solidFill>
              <a:latin typeface="Arial Nova Light" panose="020B0304020202020204" pitchFamily="34" charset="0"/>
              <a:ea typeface="Verdana" panose="020B0604030504040204" pitchFamily="34" charset="0"/>
              <a:cs typeface="Verdana" panose="020B0604030504040204" pitchFamily="34" charset="0"/>
              <a:sym typeface="Avenir"/>
            </a:endParaRPr>
          </a:p>
          <a:p>
            <a:pPr>
              <a:lnSpc>
                <a:spcPts val="6667"/>
              </a:lnSpc>
              <a:buClr>
                <a:srgbClr val="000000"/>
              </a:buClr>
              <a:buSzPts val="2600"/>
            </a:pPr>
            <a:r>
              <a:rPr lang="en-GB" sz="6667" b="1" i="1" spc="-151">
                <a:solidFill>
                  <a:srgbClr val="6FB707"/>
                </a:solidFill>
                <a:latin typeface="Cavolini" panose="03000502040302020204" pitchFamily="66" charset="0"/>
                <a:ea typeface="Verdana" panose="020B0604030504040204" pitchFamily="34" charset="0"/>
                <a:cs typeface="Cavolini" panose="03000502040302020204" pitchFamily="66" charset="0"/>
                <a:sym typeface="Avenir"/>
              </a:rPr>
              <a:t>Allyship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591E2982-0336-22DA-2624-BC799EE66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79" y="5815409"/>
            <a:ext cx="3422299" cy="59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09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1CF152-765E-FE44-E0EA-4F4BA5F1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56" y="90342"/>
            <a:ext cx="5447488" cy="867280"/>
          </a:xfrm>
        </p:spPr>
        <p:txBody>
          <a:bodyPr>
            <a:normAutofit/>
          </a:bodyPr>
          <a:lstStyle/>
          <a:p>
            <a:r>
              <a:rPr lang="en-US" sz="4400"/>
              <a:t>What is Allyship?</a:t>
            </a:r>
            <a:endParaRPr lang="en-GB" sz="44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74DEAE-9274-C9EF-A56A-04D8B6618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457337"/>
            <a:ext cx="5549088" cy="498037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600" b="1" i="1"/>
              <a:t>“The actions &amp; behaviours to support, amplify &amp; advocate for others.”</a:t>
            </a:r>
          </a:p>
          <a:p>
            <a:pPr algn="ctr"/>
            <a:endParaRPr lang="en-US" sz="100" b="1" i="1"/>
          </a:p>
          <a:p>
            <a:pPr algn="ctr"/>
            <a:r>
              <a:rPr lang="en-US" sz="2600" b="1" i="1"/>
              <a:t>“The active support for the rights of a minority or marginalized group – without being a member of it.”</a:t>
            </a:r>
          </a:p>
          <a:p>
            <a:pPr algn="l"/>
            <a:endParaRPr lang="en-GB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200"/>
              <a:t>The support of those who don’t belong to the same social identity groups as you.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8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200"/>
              <a:t>You can be an ally for </a:t>
            </a:r>
            <a:r>
              <a:rPr lang="en-GB" sz="2200" b="1"/>
              <a:t>disabled people, racial and ethnic groups, religious, LGBTQ+ identities, women </a:t>
            </a:r>
            <a:r>
              <a:rPr lang="en-GB" sz="2200"/>
              <a:t>etc.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8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200"/>
              <a:t>Being an ally means supporting and actively working to protect and advance the rights and wellbeing of those less privileged.</a:t>
            </a:r>
          </a:p>
          <a:p>
            <a:pPr algn="l"/>
            <a:endParaRPr lang="en-GB" sz="1900"/>
          </a:p>
          <a:p>
            <a:pPr algn="l"/>
            <a:endParaRPr lang="en-GB" sz="19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6DB9A9-87D0-4B9F-44C9-BAADEFD61B0F}"/>
              </a:ext>
            </a:extLst>
          </p:cNvPr>
          <p:cNvCxnSpPr>
            <a:cxnSpLocks/>
          </p:cNvCxnSpPr>
          <p:nvPr/>
        </p:nvCxnSpPr>
        <p:spPr>
          <a:xfrm>
            <a:off x="245071" y="958020"/>
            <a:ext cx="4255908" cy="0"/>
          </a:xfrm>
          <a:prstGeom prst="line">
            <a:avLst/>
          </a:prstGeom>
          <a:noFill/>
          <a:ln w="6350" cap="flat" cmpd="sng" algn="ctr">
            <a:solidFill>
              <a:srgbClr val="6FB707"/>
            </a:solidFill>
            <a:prstDash val="solid"/>
            <a:miter lim="800000"/>
          </a:ln>
          <a:effectLst/>
        </p:spPr>
      </p:cxnSp>
      <p:pic>
        <p:nvPicPr>
          <p:cNvPr id="8" name="Picture 7" descr="A person and person hugging&#10;&#10;Description automatically generated">
            <a:extLst>
              <a:ext uri="{FF2B5EF4-FFF2-40B4-BE49-F238E27FC236}">
                <a16:creationId xmlns:a16="http://schemas.microsoft.com/office/drawing/2014/main" id="{AD50C9A6-8343-9DAC-D846-D46FDF22C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34"/>
          <a:stretch/>
        </p:blipFill>
        <p:spPr>
          <a:xfrm>
            <a:off x="5439747" y="1"/>
            <a:ext cx="675225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31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8ACD4-CB13-4ABE-D46F-45747810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0"/>
            <a:ext cx="8182436" cy="1325563"/>
          </a:xfrm>
        </p:spPr>
        <p:txBody>
          <a:bodyPr/>
          <a:lstStyle/>
          <a:p>
            <a:r>
              <a:rPr lang="en-US"/>
              <a:t>Why is Allyship important?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F7F47-3E6C-9A95-2F86-109705988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339" y="1398038"/>
            <a:ext cx="6166493" cy="4374755"/>
          </a:xfrm>
        </p:spPr>
        <p:txBody>
          <a:bodyPr>
            <a:normAutofit/>
          </a:bodyPr>
          <a:lstStyle/>
          <a:p>
            <a:pPr marL="457189" indent="-457189">
              <a:spcBef>
                <a:spcPts val="2000"/>
              </a:spcBef>
            </a:pPr>
            <a:r>
              <a:rPr lang="en-US" sz="2400"/>
              <a:t>Being an ally means better understanding of the challenges faced by others.</a:t>
            </a:r>
          </a:p>
          <a:p>
            <a:pPr marL="457189" indent="-457189">
              <a:spcBef>
                <a:spcPts val="2000"/>
              </a:spcBef>
            </a:pPr>
            <a:r>
              <a:rPr lang="en-US" sz="2400"/>
              <a:t>It means actively trying to make changes to create greater equity and fairness – </a:t>
            </a:r>
            <a:r>
              <a:rPr lang="en-US" sz="2400" i="1"/>
              <a:t>levelling the playing field.</a:t>
            </a:r>
          </a:p>
          <a:p>
            <a:pPr marL="457189" indent="-457189">
              <a:spcBef>
                <a:spcPts val="2000"/>
              </a:spcBef>
            </a:pPr>
            <a:r>
              <a:rPr lang="en-US" sz="2400"/>
              <a:t>Because an ally may have more privilege, they can be powerful voices alongside those from less privileged groups.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CBFB4E-D3C3-B058-ACCB-295420D843E5}"/>
              </a:ext>
            </a:extLst>
          </p:cNvPr>
          <p:cNvCxnSpPr>
            <a:cxnSpLocks/>
          </p:cNvCxnSpPr>
          <p:nvPr/>
        </p:nvCxnSpPr>
        <p:spPr>
          <a:xfrm>
            <a:off x="301841" y="1024927"/>
            <a:ext cx="6161103" cy="0"/>
          </a:xfrm>
          <a:prstGeom prst="line">
            <a:avLst/>
          </a:prstGeom>
          <a:noFill/>
          <a:ln w="6350" cap="flat" cmpd="sng" algn="ctr">
            <a:solidFill>
              <a:srgbClr val="6FB707"/>
            </a:solidFill>
            <a:prstDash val="solid"/>
            <a:miter lim="800000"/>
          </a:ln>
          <a:effectLst/>
        </p:spPr>
      </p:cxnSp>
      <p:pic>
        <p:nvPicPr>
          <p:cNvPr id="6" name="Picture Placeholder 9" descr="A person with glasses and a beard&#10;&#10;Description automatically generated">
            <a:extLst>
              <a:ext uri="{FF2B5EF4-FFF2-40B4-BE49-F238E27FC236}">
                <a16:creationId xmlns:a16="http://schemas.microsoft.com/office/drawing/2014/main" id="{1AB73C20-A060-6515-1FA7-903EA248DC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43" r="24743"/>
          <a:stretch/>
        </p:blipFill>
        <p:spPr>
          <a:xfrm>
            <a:off x="6762805" y="0"/>
            <a:ext cx="542919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0941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8ACD4-CB13-4ABE-D46F-45747810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79" y="61289"/>
            <a:ext cx="8182436" cy="1325563"/>
          </a:xfrm>
        </p:spPr>
        <p:txBody>
          <a:bodyPr/>
          <a:lstStyle/>
          <a:p>
            <a:r>
              <a:rPr lang="en-US"/>
              <a:t>How to be an Ally in the workplace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F7F47-3E6C-9A95-2F86-109705988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85" y="1512215"/>
            <a:ext cx="9393184" cy="5284495"/>
          </a:xfrm>
        </p:spPr>
        <p:txBody>
          <a:bodyPr>
            <a:normAutofit fontScale="92500"/>
          </a:bodyPr>
          <a:lstStyle/>
          <a:p>
            <a:pPr marL="457189" indent="-457189">
              <a:spcBef>
                <a:spcPts val="1500"/>
              </a:spcBef>
            </a:pPr>
            <a:r>
              <a:rPr lang="en-US" sz="2600"/>
              <a:t>Get to know people and pay close attention to their words and ideas.</a:t>
            </a:r>
          </a:p>
          <a:p>
            <a:pPr marL="457189" indent="-457189">
              <a:spcBef>
                <a:spcPts val="1500"/>
              </a:spcBef>
            </a:pPr>
            <a:r>
              <a:rPr lang="en-US" sz="2600"/>
              <a:t>Mirror the language that someone uses to describe their identity.</a:t>
            </a:r>
          </a:p>
          <a:p>
            <a:pPr marL="457189" indent="-457189">
              <a:spcBef>
                <a:spcPts val="1500"/>
              </a:spcBef>
            </a:pPr>
            <a:r>
              <a:rPr lang="en-US" sz="2600"/>
              <a:t>Acknowledge what’s important to them.</a:t>
            </a:r>
          </a:p>
          <a:p>
            <a:pPr marL="457189" indent="-457189">
              <a:spcBef>
                <a:spcPts val="1500"/>
              </a:spcBef>
            </a:pPr>
            <a:r>
              <a:rPr lang="en-US" sz="2600"/>
              <a:t>Work hard to encourage participation from everyone in your team.</a:t>
            </a:r>
          </a:p>
          <a:p>
            <a:pPr marL="457189" indent="-457189">
              <a:spcBef>
                <a:spcPts val="1500"/>
              </a:spcBef>
            </a:pPr>
            <a:r>
              <a:rPr lang="en-US" sz="2600"/>
              <a:t>Notice when someone isn’t participating and support them.</a:t>
            </a:r>
          </a:p>
          <a:p>
            <a:pPr marL="457189" indent="-457189">
              <a:spcBef>
                <a:spcPts val="1500"/>
              </a:spcBef>
            </a:pPr>
            <a:r>
              <a:rPr lang="en-US" sz="2600"/>
              <a:t>Recognise someone's achievements.</a:t>
            </a:r>
          </a:p>
          <a:p>
            <a:pPr marL="457189" indent="-457189">
              <a:spcBef>
                <a:spcPts val="1500"/>
              </a:spcBef>
            </a:pPr>
            <a:r>
              <a:rPr lang="en-US" sz="2600"/>
              <a:t>Amplify their voice.</a:t>
            </a:r>
          </a:p>
          <a:p>
            <a:pPr marL="457189" indent="-457189">
              <a:spcBef>
                <a:spcPts val="1500"/>
              </a:spcBef>
            </a:pPr>
            <a:r>
              <a:rPr lang="en-US" sz="2600"/>
              <a:t>Invite someone to speak and share their expertise.</a:t>
            </a:r>
          </a:p>
          <a:p>
            <a:pPr marL="457189" indent="-457189">
              <a:spcBef>
                <a:spcPts val="1500"/>
              </a:spcBef>
            </a:pPr>
            <a:r>
              <a:rPr lang="en-US" sz="2600"/>
              <a:t>Provide regular, quality positive and constructive feedback.</a:t>
            </a:r>
          </a:p>
          <a:p>
            <a:pPr marL="457189" indent="-457189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CBFB4E-D3C3-B058-ACCB-295420D843E5}"/>
              </a:ext>
            </a:extLst>
          </p:cNvPr>
          <p:cNvCxnSpPr>
            <a:cxnSpLocks/>
          </p:cNvCxnSpPr>
          <p:nvPr/>
        </p:nvCxnSpPr>
        <p:spPr>
          <a:xfrm>
            <a:off x="504079" y="1140337"/>
            <a:ext cx="7801277" cy="0"/>
          </a:xfrm>
          <a:prstGeom prst="line">
            <a:avLst/>
          </a:prstGeom>
          <a:noFill/>
          <a:ln w="6350" cap="flat" cmpd="sng" algn="ctr">
            <a:solidFill>
              <a:srgbClr val="6FB707"/>
            </a:solidFill>
            <a:prstDash val="solid"/>
            <a:miter lim="800000"/>
          </a:ln>
          <a:effectLst/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AA6BC12-2CA8-FE24-F5EC-3AF52EADAD03}"/>
              </a:ext>
            </a:extLst>
          </p:cNvPr>
          <p:cNvSpPr/>
          <p:nvPr/>
        </p:nvSpPr>
        <p:spPr>
          <a:xfrm>
            <a:off x="9552374" y="244078"/>
            <a:ext cx="2379980" cy="2472489"/>
          </a:xfrm>
          <a:prstGeom prst="ellipse">
            <a:avLst/>
          </a:prstGeom>
          <a:solidFill>
            <a:srgbClr val="16361B"/>
          </a:solidFill>
          <a:ln>
            <a:solidFill>
              <a:srgbClr val="1636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  <a:latin typeface="Arial Nova Light" panose="020B0304020202020204" pitchFamily="34" charset="0"/>
            </a:endParaRPr>
          </a:p>
        </p:txBody>
      </p:sp>
      <p:pic>
        <p:nvPicPr>
          <p:cNvPr id="8" name="Graphic 7" descr="Care outline">
            <a:extLst>
              <a:ext uri="{FF2B5EF4-FFF2-40B4-BE49-F238E27FC236}">
                <a16:creationId xmlns:a16="http://schemas.microsoft.com/office/drawing/2014/main" id="{790412B4-8507-B5AB-1C35-17B057B66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908857" y="586538"/>
            <a:ext cx="1624001" cy="1624001"/>
          </a:xfrm>
          <a:prstGeom prst="rect">
            <a:avLst/>
          </a:prstGeom>
        </p:spPr>
      </p:pic>
      <p:pic>
        <p:nvPicPr>
          <p:cNvPr id="9" name="Graphic 8" descr="Connections with solid fill">
            <a:extLst>
              <a:ext uri="{FF2B5EF4-FFF2-40B4-BE49-F238E27FC236}">
                <a16:creationId xmlns:a16="http://schemas.microsoft.com/office/drawing/2014/main" id="{4F7E1B0A-C3AD-848E-3C81-715549A32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12676" y="3651784"/>
            <a:ext cx="2619677" cy="261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27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A1629-A9B0-C07A-BE1F-9F5639D5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69" y="294586"/>
            <a:ext cx="8968060" cy="822161"/>
          </a:xfrm>
        </p:spPr>
        <p:txBody>
          <a:bodyPr>
            <a:normAutofit/>
          </a:bodyPr>
          <a:lstStyle/>
          <a:p>
            <a:r>
              <a:rPr lang="en-US"/>
              <a:t>The Do’s &amp; Don’ts of being a good Ally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2B8538-EE7B-A120-5234-6104A3525A63}"/>
              </a:ext>
            </a:extLst>
          </p:cNvPr>
          <p:cNvSpPr/>
          <p:nvPr/>
        </p:nvSpPr>
        <p:spPr>
          <a:xfrm>
            <a:off x="3116163" y="1801068"/>
            <a:ext cx="2133624" cy="3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Arial Nova Light" panose="020B03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D439B-42D4-75B5-9D2A-DED9FEB9DE97}"/>
              </a:ext>
            </a:extLst>
          </p:cNvPr>
          <p:cNvSpPr/>
          <p:nvPr/>
        </p:nvSpPr>
        <p:spPr>
          <a:xfrm>
            <a:off x="5476860" y="1801068"/>
            <a:ext cx="2078445" cy="3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Arial Nova Light" panose="020B03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17E390-CD72-60AE-4A7A-5DC4C1A7CBC8}"/>
              </a:ext>
            </a:extLst>
          </p:cNvPr>
          <p:cNvSpPr/>
          <p:nvPr/>
        </p:nvSpPr>
        <p:spPr>
          <a:xfrm>
            <a:off x="7754582" y="1801068"/>
            <a:ext cx="2078445" cy="3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Arial Nova Light" panose="020B030402020202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45E2F4-136B-00F5-534E-FC3B280107AA}"/>
              </a:ext>
            </a:extLst>
          </p:cNvPr>
          <p:cNvCxnSpPr>
            <a:cxnSpLocks/>
          </p:cNvCxnSpPr>
          <p:nvPr/>
        </p:nvCxnSpPr>
        <p:spPr>
          <a:xfrm>
            <a:off x="747919" y="1113704"/>
            <a:ext cx="8440469" cy="0"/>
          </a:xfrm>
          <a:prstGeom prst="line">
            <a:avLst/>
          </a:prstGeom>
          <a:noFill/>
          <a:ln w="6350" cap="flat" cmpd="sng" algn="ctr">
            <a:solidFill>
              <a:srgbClr val="6FB707"/>
            </a:solidFill>
            <a:prstDash val="solid"/>
            <a:miter lim="800000"/>
          </a:ln>
          <a:effectLst/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19EE824-D43C-8350-DFCE-64C2D9DD86AD}"/>
              </a:ext>
            </a:extLst>
          </p:cNvPr>
          <p:cNvGrpSpPr/>
          <p:nvPr/>
        </p:nvGrpSpPr>
        <p:grpSpPr>
          <a:xfrm>
            <a:off x="361953" y="2918776"/>
            <a:ext cx="2743409" cy="3086360"/>
            <a:chOff x="512800" y="2699295"/>
            <a:chExt cx="2806579" cy="3040291"/>
          </a:xfrm>
          <a:solidFill>
            <a:schemeClr val="bg1">
              <a:lumMod val="85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0C9F760-1E79-AA3B-5571-FE3A90ADA4A4}"/>
                </a:ext>
              </a:extLst>
            </p:cNvPr>
            <p:cNvSpPr/>
            <p:nvPr/>
          </p:nvSpPr>
          <p:spPr>
            <a:xfrm>
              <a:off x="611272" y="2699295"/>
              <a:ext cx="2708107" cy="3040291"/>
            </a:xfrm>
            <a:prstGeom prst="roundRect">
              <a:avLst>
                <a:gd name="adj" fmla="val 1464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>
                <a:solidFill>
                  <a:srgbClr val="3A4F36"/>
                </a:solidFill>
                <a:latin typeface="Arial Nova Light" panose="020B03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62B0BB-A83F-A5C2-C293-745E79EEC7A8}"/>
                </a:ext>
              </a:extLst>
            </p:cNvPr>
            <p:cNvSpPr txBox="1"/>
            <p:nvPr/>
          </p:nvSpPr>
          <p:spPr>
            <a:xfrm>
              <a:off x="512800" y="2788419"/>
              <a:ext cx="2576483" cy="26376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148163"/>
              <a:r>
                <a:rPr lang="en-US" sz="2400" b="1" i="1">
                  <a:solidFill>
                    <a:srgbClr val="92D050"/>
                  </a:solidFill>
                  <a:latin typeface="Cavolini" panose="03000502040302020204" pitchFamily="66" charset="0"/>
                  <a:ea typeface="+mj-ea"/>
                  <a:cs typeface="Cavolini" panose="03000502040302020204" pitchFamily="66" charset="0"/>
                </a:rPr>
                <a:t>Do:</a:t>
              </a:r>
            </a:p>
            <a:p>
              <a:pPr marL="433913" indent="-285750">
                <a:buFont typeface="Arial" panose="020B0604020202020204" pitchFamily="34" charset="0"/>
                <a:buChar char="•"/>
              </a:pPr>
              <a:r>
                <a:rPr lang="en-US" sz="1600">
                  <a:latin typeface="+mj-lt"/>
                  <a:ea typeface="+mj-ea"/>
                  <a:cs typeface="Cavolini" panose="03000502040302020204" pitchFamily="66" charset="0"/>
                </a:rPr>
                <a:t>Be open to listening</a:t>
              </a:r>
            </a:p>
            <a:p>
              <a:pPr marL="433913" indent="-285750">
                <a:buFont typeface="Arial" panose="020B0604020202020204" pitchFamily="34" charset="0"/>
                <a:buChar char="•"/>
              </a:pPr>
              <a:r>
                <a:rPr lang="en-US" sz="1600">
                  <a:latin typeface="+mj-lt"/>
                  <a:ea typeface="+mj-ea"/>
                  <a:cs typeface="Cavolini" panose="03000502040302020204" pitchFamily="66" charset="0"/>
                </a:rPr>
                <a:t>Be aware of your own bias</a:t>
              </a:r>
            </a:p>
            <a:p>
              <a:pPr marL="433913" indent="-285750">
                <a:buFont typeface="Arial" panose="020B0604020202020204" pitchFamily="34" charset="0"/>
                <a:buChar char="•"/>
              </a:pPr>
              <a:r>
                <a:rPr lang="en-US" sz="1600">
                  <a:latin typeface="+mj-lt"/>
                  <a:ea typeface="+mj-ea"/>
                  <a:cs typeface="Cavolini" panose="03000502040302020204" pitchFamily="66" charset="0"/>
                </a:rPr>
                <a:t>Examine your own behaviour</a:t>
              </a:r>
            </a:p>
            <a:p>
              <a:pPr marL="433913" indent="-285750">
                <a:buFont typeface="Arial" panose="020B0604020202020204" pitchFamily="34" charset="0"/>
                <a:buChar char="•"/>
              </a:pPr>
              <a:r>
                <a:rPr lang="en-US" sz="1600">
                  <a:latin typeface="+mj-lt"/>
                  <a:ea typeface="+mj-ea"/>
                  <a:cs typeface="Cavolini" panose="03000502040302020204" pitchFamily="66" charset="0"/>
                </a:rPr>
                <a:t>Educate yourself to learn more</a:t>
              </a:r>
            </a:p>
            <a:p>
              <a:pPr marL="433913" indent="-285750">
                <a:buFont typeface="Arial" panose="020B0604020202020204" pitchFamily="34" charset="0"/>
                <a:buChar char="•"/>
              </a:pPr>
              <a:r>
                <a:rPr lang="en-US" sz="1600">
                  <a:latin typeface="+mj-lt"/>
                  <a:ea typeface="+mj-ea"/>
                  <a:cs typeface="Cavolini" panose="03000502040302020204" pitchFamily="66" charset="0"/>
                </a:rPr>
                <a:t>Take responsibility for your own actions</a:t>
              </a:r>
              <a:endParaRPr lang="en-GB" sz="1600">
                <a:latin typeface="+mj-lt"/>
                <a:cs typeface="Cavolini" panose="03000502040302020204" pitchFamily="66" charset="0"/>
              </a:endParaRPr>
            </a:p>
          </p:txBody>
        </p:sp>
      </p:grpSp>
      <p:pic>
        <p:nvPicPr>
          <p:cNvPr id="12" name="Picture 11" descr="A person wearing headphones and sitting at a computer&#10;&#10;Description automatically generated">
            <a:extLst>
              <a:ext uri="{FF2B5EF4-FFF2-40B4-BE49-F238E27FC236}">
                <a16:creationId xmlns:a16="http://schemas.microsoft.com/office/drawing/2014/main" id="{B83FBF19-7036-D0E4-C28D-14AC916C71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6" r="10566"/>
          <a:stretch/>
        </p:blipFill>
        <p:spPr>
          <a:xfrm>
            <a:off x="877077" y="1232745"/>
            <a:ext cx="1744460" cy="1745577"/>
          </a:xfrm>
          <a:prstGeom prst="ellipse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CDF933B-BD76-582B-4F3F-1F8725B8390F}"/>
              </a:ext>
            </a:extLst>
          </p:cNvPr>
          <p:cNvGrpSpPr/>
          <p:nvPr/>
        </p:nvGrpSpPr>
        <p:grpSpPr>
          <a:xfrm>
            <a:off x="5985808" y="2933058"/>
            <a:ext cx="2645204" cy="3086359"/>
            <a:chOff x="6315550" y="2677259"/>
            <a:chExt cx="2385108" cy="3040291"/>
          </a:xfrm>
          <a:solidFill>
            <a:schemeClr val="bg1">
              <a:lumMod val="85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188FB6B-5BD8-5D7C-4CC7-2BE97DBA2FA0}"/>
                </a:ext>
              </a:extLst>
            </p:cNvPr>
            <p:cNvSpPr/>
            <p:nvPr/>
          </p:nvSpPr>
          <p:spPr>
            <a:xfrm>
              <a:off x="6402707" y="2677259"/>
              <a:ext cx="2297951" cy="3040291"/>
            </a:xfrm>
            <a:prstGeom prst="roundRect">
              <a:avLst>
                <a:gd name="adj" fmla="val 1464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>
                <a:solidFill>
                  <a:srgbClr val="3A4F36"/>
                </a:solidFill>
                <a:latin typeface="Arial Nova Light" panose="020B03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A65A2A-EEF2-F4A3-7F5C-F9F427EA4A80}"/>
                </a:ext>
              </a:extLst>
            </p:cNvPr>
            <p:cNvSpPr txBox="1"/>
            <p:nvPr/>
          </p:nvSpPr>
          <p:spPr>
            <a:xfrm>
              <a:off x="6315550" y="2808242"/>
              <a:ext cx="2297951" cy="26376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148163"/>
              <a:r>
                <a:rPr lang="en-US" sz="2400" b="1" i="1">
                  <a:solidFill>
                    <a:srgbClr val="92D050"/>
                  </a:solidFill>
                  <a:latin typeface="Cavolini" panose="03000502040302020204" pitchFamily="66" charset="0"/>
                  <a:ea typeface="+mj-ea"/>
                  <a:cs typeface="Cavolini" panose="03000502040302020204" pitchFamily="66" charset="0"/>
                </a:rPr>
                <a:t>Don’t:</a:t>
              </a:r>
              <a:endParaRPr lang="en-US" sz="2400">
                <a:solidFill>
                  <a:srgbClr val="3A4F36"/>
                </a:solidFill>
                <a:latin typeface="Arial Nova Light" panose="020B0304020202020204" pitchFamily="34" charset="0"/>
                <a:ea typeface="+mj-ea"/>
                <a:cs typeface="+mj-cs"/>
              </a:endParaRPr>
            </a:p>
            <a:p>
              <a:pPr marL="433913" indent="-285750">
                <a:buFont typeface="Arial" panose="020B0604020202020204" pitchFamily="34" charset="0"/>
                <a:buChar char="•"/>
              </a:pPr>
              <a:r>
                <a:rPr lang="en-GB" sz="1600">
                  <a:latin typeface="+mj-lt"/>
                  <a:cs typeface="Cavolini" panose="03000502040302020204" pitchFamily="66" charset="0"/>
                </a:rPr>
                <a:t>Expect to be taught or shown – take it upon yourself to learn</a:t>
              </a:r>
            </a:p>
            <a:p>
              <a:pPr marL="433913" indent="-285750">
                <a:buFont typeface="Arial" panose="020B0604020202020204" pitchFamily="34" charset="0"/>
                <a:buChar char="•"/>
              </a:pPr>
              <a:r>
                <a:rPr lang="en-GB" sz="1600">
                  <a:latin typeface="+mj-lt"/>
                  <a:cs typeface="Cavolini" panose="03000502040302020204" pitchFamily="66" charset="0"/>
                </a:rPr>
                <a:t>Compare how your struggle ‘is just as bad as’ a marginalised person(s)</a:t>
              </a:r>
            </a:p>
            <a:p>
              <a:pPr marL="433913" indent="-285750">
                <a:buFont typeface="Arial" panose="020B0604020202020204" pitchFamily="34" charset="0"/>
                <a:buChar char="•"/>
              </a:pPr>
              <a:r>
                <a:rPr lang="en-GB" sz="1600">
                  <a:latin typeface="+mj-lt"/>
                  <a:cs typeface="Cavolini" panose="03000502040302020204" pitchFamily="66" charset="0"/>
                </a:rPr>
                <a:t>Behave as though you know best</a:t>
              </a:r>
            </a:p>
          </p:txBody>
        </p:sp>
      </p:grpSp>
      <p:pic>
        <p:nvPicPr>
          <p:cNvPr id="17" name="Picture 16" descr="A person in a suit and tie standing in front of a car&#10;&#10;Description automatically generated">
            <a:extLst>
              <a:ext uri="{FF2B5EF4-FFF2-40B4-BE49-F238E27FC236}">
                <a16:creationId xmlns:a16="http://schemas.microsoft.com/office/drawing/2014/main" id="{C8574934-D2B1-23C9-1BCC-003E06DC4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0" t="399" r="18819" b="8325"/>
          <a:stretch/>
        </p:blipFill>
        <p:spPr>
          <a:xfrm>
            <a:off x="6423603" y="1245637"/>
            <a:ext cx="1742815" cy="1745577"/>
          </a:xfrm>
          <a:prstGeom prst="ellipse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FCF9BA8-926E-5842-8A1D-F59EBA9238CD}"/>
              </a:ext>
            </a:extLst>
          </p:cNvPr>
          <p:cNvGrpSpPr/>
          <p:nvPr/>
        </p:nvGrpSpPr>
        <p:grpSpPr>
          <a:xfrm>
            <a:off x="3219937" y="2933058"/>
            <a:ext cx="2683162" cy="3046988"/>
            <a:chOff x="3443507" y="2681353"/>
            <a:chExt cx="2685736" cy="304029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4494475-9FA8-5C48-8E07-0AC33EDED45E}"/>
                </a:ext>
              </a:extLst>
            </p:cNvPr>
            <p:cNvSpPr/>
            <p:nvPr/>
          </p:nvSpPr>
          <p:spPr>
            <a:xfrm>
              <a:off x="3526491" y="2681353"/>
              <a:ext cx="2602752" cy="3040291"/>
            </a:xfrm>
            <a:prstGeom prst="roundRect">
              <a:avLst>
                <a:gd name="adj" fmla="val 1464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>
                <a:solidFill>
                  <a:srgbClr val="3A4F36"/>
                </a:solidFill>
                <a:latin typeface="Arial Nova Light" panose="020B03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DFE39A-CF82-20B3-33BC-DB402AE5A3B1}"/>
                </a:ext>
              </a:extLst>
            </p:cNvPr>
            <p:cNvSpPr txBox="1"/>
            <p:nvPr/>
          </p:nvSpPr>
          <p:spPr>
            <a:xfrm>
              <a:off x="3443507" y="2829228"/>
              <a:ext cx="2461053" cy="26717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148163"/>
              <a:r>
                <a:rPr lang="en-US" sz="2400" b="1" i="1">
                  <a:solidFill>
                    <a:srgbClr val="92D050"/>
                  </a:solidFill>
                  <a:latin typeface="Cavolini" panose="03000502040302020204" pitchFamily="66" charset="0"/>
                  <a:ea typeface="+mj-ea"/>
                  <a:cs typeface="Cavolini" panose="03000502040302020204" pitchFamily="66" charset="0"/>
                </a:rPr>
                <a:t>Do:</a:t>
              </a:r>
              <a:endParaRPr lang="en-US" sz="2400">
                <a:solidFill>
                  <a:srgbClr val="3A4F36"/>
                </a:solidFill>
                <a:latin typeface="Arial Nova Light" panose="020B0304020202020204" pitchFamily="34" charset="0"/>
                <a:ea typeface="+mj-ea"/>
                <a:cs typeface="+mj-cs"/>
              </a:endParaRPr>
            </a:p>
            <a:p>
              <a:pPr marL="433913" indent="-285750">
                <a:buFont typeface="Arial" panose="020B0604020202020204" pitchFamily="34" charset="0"/>
                <a:buChar char="•"/>
              </a:pPr>
              <a:r>
                <a:rPr lang="en-US" sz="1600">
                  <a:latin typeface="+mj-lt"/>
                  <a:ea typeface="+mj-ea"/>
                  <a:cs typeface="Cavolini" panose="03000502040302020204" pitchFamily="66" charset="0"/>
                </a:rPr>
                <a:t>Share opportunities for others</a:t>
              </a:r>
            </a:p>
            <a:p>
              <a:pPr marL="433913" indent="-285750">
                <a:buFont typeface="Arial" panose="020B0604020202020204" pitchFamily="34" charset="0"/>
                <a:buChar char="•"/>
              </a:pPr>
              <a:r>
                <a:rPr lang="en-US" sz="1600">
                  <a:latin typeface="+mj-lt"/>
                  <a:ea typeface="+mj-ea"/>
                  <a:cs typeface="Cavolini" panose="03000502040302020204" pitchFamily="66" charset="0"/>
                </a:rPr>
                <a:t>Use your own voice to call things out</a:t>
              </a:r>
            </a:p>
            <a:p>
              <a:pPr marL="433913" indent="-285750">
                <a:buFont typeface="Arial" panose="020B0604020202020204" pitchFamily="34" charset="0"/>
                <a:buChar char="•"/>
              </a:pPr>
              <a:r>
                <a:rPr lang="en-US" sz="1600">
                  <a:latin typeface="+mj-lt"/>
                  <a:ea typeface="+mj-ea"/>
                  <a:cs typeface="Cavolini" panose="03000502040302020204" pitchFamily="66" charset="0"/>
                </a:rPr>
                <a:t>Accept feedback with grace even if its uncomfortable</a:t>
              </a:r>
            </a:p>
            <a:p>
              <a:pPr marL="433913" indent="-285750">
                <a:buFont typeface="Arial" panose="020B0604020202020204" pitchFamily="34" charset="0"/>
                <a:buChar char="•"/>
              </a:pPr>
              <a:r>
                <a:rPr lang="en-US" sz="1600">
                  <a:latin typeface="+mj-lt"/>
                  <a:ea typeface="+mj-ea"/>
                  <a:cs typeface="Cavolini" panose="03000502040302020204" pitchFamily="66" charset="0"/>
                </a:rPr>
                <a:t>Work everyday on becoming a better ally</a:t>
              </a:r>
              <a:endParaRPr lang="en-GB" sz="1600">
                <a:latin typeface="+mj-lt"/>
                <a:cs typeface="Cavolini" panose="03000502040302020204" pitchFamily="66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C0124CA-2744-E083-6D91-8EDF68E55D43}"/>
              </a:ext>
            </a:extLst>
          </p:cNvPr>
          <p:cNvGrpSpPr/>
          <p:nvPr/>
        </p:nvGrpSpPr>
        <p:grpSpPr>
          <a:xfrm>
            <a:off x="8806225" y="2933058"/>
            <a:ext cx="2788910" cy="3255864"/>
            <a:chOff x="8841054" y="2707059"/>
            <a:chExt cx="2489699" cy="3040291"/>
          </a:xfrm>
          <a:solidFill>
            <a:schemeClr val="bg1">
              <a:lumMod val="85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D3B2E4C-591F-14EF-3F1F-8B9193DB260E}"/>
                </a:ext>
              </a:extLst>
            </p:cNvPr>
            <p:cNvSpPr/>
            <p:nvPr/>
          </p:nvSpPr>
          <p:spPr>
            <a:xfrm>
              <a:off x="8958314" y="2707059"/>
              <a:ext cx="2297951" cy="3040291"/>
            </a:xfrm>
            <a:prstGeom prst="roundRect">
              <a:avLst>
                <a:gd name="adj" fmla="val 1464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>
                <a:solidFill>
                  <a:srgbClr val="3A4F36"/>
                </a:solidFill>
                <a:latin typeface="Arial Nova Light" panose="020B03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8E48EEA-388A-C2F4-840A-F9DB0FE6A84B}"/>
                </a:ext>
              </a:extLst>
            </p:cNvPr>
            <p:cNvSpPr txBox="1"/>
            <p:nvPr/>
          </p:nvSpPr>
          <p:spPr>
            <a:xfrm>
              <a:off x="8841054" y="2843384"/>
              <a:ext cx="2489699" cy="22704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148163"/>
              <a:r>
                <a:rPr lang="en-US" sz="2400" b="1" i="1">
                  <a:solidFill>
                    <a:srgbClr val="92D050"/>
                  </a:solidFill>
                  <a:latin typeface="Cavolini" panose="03000502040302020204" pitchFamily="66" charset="0"/>
                  <a:ea typeface="+mj-ea"/>
                  <a:cs typeface="Cavolini" panose="03000502040302020204" pitchFamily="66" charset="0"/>
                </a:rPr>
                <a:t>Don’t:</a:t>
              </a:r>
            </a:p>
            <a:p>
              <a:pPr marL="433913" indent="-285750">
                <a:buFont typeface="Arial" panose="020B0604020202020204" pitchFamily="34" charset="0"/>
                <a:buChar char="•"/>
              </a:pPr>
              <a:r>
                <a:rPr lang="en-US" sz="1600">
                  <a:latin typeface="+mj-lt"/>
                  <a:ea typeface="+mj-ea"/>
                  <a:cs typeface="Cavolini" panose="03000502040302020204" pitchFamily="66" charset="0"/>
                </a:rPr>
                <a:t>Assume you understand  other people’s situations or feelings</a:t>
              </a:r>
            </a:p>
            <a:p>
              <a:pPr marL="433913" indent="-285750">
                <a:buFont typeface="Arial" panose="020B0604020202020204" pitchFamily="34" charset="0"/>
                <a:buChar char="•"/>
              </a:pPr>
              <a:r>
                <a:rPr lang="en-US" sz="1600">
                  <a:latin typeface="+mj-lt"/>
                  <a:ea typeface="+mj-ea"/>
                  <a:cs typeface="Cavolini" panose="03000502040302020204" pitchFamily="66" charset="0"/>
                </a:rPr>
                <a:t>Ignore prejudice behaviours or comments or make excuses for other people that are not willing to learn </a:t>
              </a:r>
              <a:endParaRPr lang="en-GB" sz="1600">
                <a:latin typeface="+mj-lt"/>
                <a:cs typeface="Cavolini" panose="03000502040302020204" pitchFamily="66" charset="0"/>
              </a:endParaRPr>
            </a:p>
          </p:txBody>
        </p:sp>
      </p:grpSp>
      <p:pic>
        <p:nvPicPr>
          <p:cNvPr id="34" name="Picture 3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E4FCE190-2234-4B12-70B4-CCE07FF19B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4" r="16543"/>
          <a:stretch/>
        </p:blipFill>
        <p:spPr>
          <a:xfrm>
            <a:off x="9284150" y="1259696"/>
            <a:ext cx="1805905" cy="1745577"/>
          </a:xfrm>
          <a:prstGeom prst="ellipse">
            <a:avLst/>
          </a:prstGeom>
        </p:spPr>
      </p:pic>
      <p:pic>
        <p:nvPicPr>
          <p:cNvPr id="35" name="Picture 34" descr="A person wearing a headset looking at a refrigerator&#10;&#10;Description automatically generated">
            <a:extLst>
              <a:ext uri="{FF2B5EF4-FFF2-40B4-BE49-F238E27FC236}">
                <a16:creationId xmlns:a16="http://schemas.microsoft.com/office/drawing/2014/main" id="{E068090E-FDFA-F826-1D04-232704298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r="27886"/>
          <a:stretch/>
        </p:blipFill>
        <p:spPr>
          <a:xfrm>
            <a:off x="3737623" y="1261906"/>
            <a:ext cx="1744461" cy="17455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8817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1CF152-765E-FE44-E0EA-4F4BA5F1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946"/>
            <a:ext cx="5447488" cy="867280"/>
          </a:xfrm>
        </p:spPr>
        <p:txBody>
          <a:bodyPr>
            <a:normAutofit/>
          </a:bodyPr>
          <a:lstStyle/>
          <a:p>
            <a:r>
              <a:rPr lang="en-US" sz="3600">
                <a:latin typeface="+mn-lt"/>
              </a:rPr>
              <a:t>Useful Links &amp; Reading:</a:t>
            </a:r>
            <a:endParaRPr lang="en-GB" sz="3600"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74DEAE-9274-C9EF-A56A-04D8B6618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995" y="1035701"/>
            <a:ext cx="5084564" cy="5702449"/>
          </a:xfrm>
        </p:spPr>
        <p:txBody>
          <a:bodyPr>
            <a:normAutofit fontScale="77500" lnSpcReduction="20000"/>
          </a:bodyPr>
          <a:lstStyle/>
          <a:p>
            <a:pPr marL="148163"/>
            <a:r>
              <a:rPr lang="en-US" sz="2000" b="1" i="1">
                <a:solidFill>
                  <a:srgbClr val="92D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LINKS: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100"/>
              <a:t>What is a true Ally - YouTube</a:t>
            </a:r>
          </a:p>
          <a:p>
            <a:pPr algn="l"/>
            <a:r>
              <a:rPr lang="en-GB" sz="2100">
                <a:solidFill>
                  <a:srgbClr val="0070C0"/>
                </a:solidFill>
                <a:hlinkClick r:id="rId2"/>
              </a:rPr>
              <a:t>https://youtu.be/gtALM4fOy0E?si=kGfuc-Ylad70bdaR</a:t>
            </a:r>
            <a:endParaRPr lang="en-GB" sz="2100">
              <a:solidFill>
                <a:srgbClr val="0070C0"/>
              </a:solidFill>
            </a:endParaRPr>
          </a:p>
          <a:p>
            <a:pPr algn="l"/>
            <a:endParaRPr lang="en-GB" sz="1500">
              <a:solidFill>
                <a:srgbClr val="0070C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100"/>
              <a:t>Allyship in Practice – YouTube</a:t>
            </a:r>
          </a:p>
          <a:p>
            <a:pPr algn="l"/>
            <a:r>
              <a:rPr lang="en-GB" sz="2100">
                <a:hlinkClick r:id="rId3"/>
              </a:rPr>
              <a:t>https://youtu.be/f3f_pHYo2rM?si=yl694gedq2LKykWT</a:t>
            </a:r>
            <a:endParaRPr lang="en-GB" sz="2100"/>
          </a:p>
          <a:p>
            <a:pPr algn="l"/>
            <a:endParaRPr lang="en-GB" sz="15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100"/>
              <a:t>Allyship at work - YouTube</a:t>
            </a:r>
          </a:p>
          <a:p>
            <a:pPr algn="l"/>
            <a:r>
              <a:rPr lang="en-GB" sz="2100">
                <a:hlinkClick r:id="rId4"/>
              </a:rPr>
              <a:t>https://youtu.be/8Y_2YpU2-vk?si=ogmhKuZ3AsYt9yzV</a:t>
            </a:r>
            <a:endParaRPr lang="en-GB" sz="2100"/>
          </a:p>
          <a:p>
            <a:pPr algn="l"/>
            <a:endParaRPr lang="en-GB" sz="2100"/>
          </a:p>
          <a:p>
            <a:pPr marL="148163"/>
            <a:r>
              <a:rPr lang="en-US" sz="2100" b="1" i="1">
                <a:solidFill>
                  <a:srgbClr val="92D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BOOKS:</a:t>
            </a:r>
          </a:p>
          <a:p>
            <a:pPr algn="l"/>
            <a:r>
              <a:rPr lang="en-GB" sz="2100" b="1" u="sng"/>
              <a:t>Disability Visibility </a:t>
            </a:r>
            <a:r>
              <a:rPr lang="en-GB" sz="2100"/>
              <a:t>– </a:t>
            </a:r>
            <a:r>
              <a:rPr lang="en-GB" sz="2100" i="0">
                <a:effectLst/>
                <a:highlight>
                  <a:srgbClr val="F5F4F3"/>
                </a:highlight>
                <a:latin typeface="+mj-lt"/>
              </a:rPr>
              <a:t>Authors: Alice Wong (Editor), Harriet McBryde Johnson (Contributor), </a:t>
            </a:r>
            <a:r>
              <a:rPr lang="en-GB" sz="2100" i="0" err="1">
                <a:effectLst/>
                <a:highlight>
                  <a:srgbClr val="F5F4F3"/>
                </a:highlight>
                <a:latin typeface="+mj-lt"/>
              </a:rPr>
              <a:t>Talila</a:t>
            </a:r>
            <a:r>
              <a:rPr lang="en-GB" sz="2100" i="0">
                <a:effectLst/>
                <a:highlight>
                  <a:srgbClr val="F5F4F3"/>
                </a:highlight>
                <a:latin typeface="+mj-lt"/>
              </a:rPr>
              <a:t> A. Lewis (Contributor)</a:t>
            </a:r>
          </a:p>
          <a:p>
            <a:pPr algn="l"/>
            <a:endParaRPr lang="en-GB" sz="1400">
              <a:highlight>
                <a:srgbClr val="F5F4F3"/>
              </a:highlight>
              <a:latin typeface="+mj-lt"/>
            </a:endParaRPr>
          </a:p>
          <a:p>
            <a:pPr algn="l"/>
            <a:r>
              <a:rPr lang="en-GB" sz="2100" b="1" u="sng">
                <a:highlight>
                  <a:srgbClr val="F5F4F3"/>
                </a:highlight>
                <a:latin typeface="+mj-lt"/>
              </a:rPr>
              <a:t>It’s Not About The Burqa </a:t>
            </a:r>
            <a:r>
              <a:rPr lang="en-GB" sz="2100">
                <a:highlight>
                  <a:srgbClr val="F5F4F3"/>
                </a:highlight>
                <a:latin typeface="+mj-lt"/>
              </a:rPr>
              <a:t>– Author: Miriam Khan</a:t>
            </a:r>
          </a:p>
          <a:p>
            <a:pPr algn="l"/>
            <a:endParaRPr lang="en-GB" sz="1400">
              <a:highlight>
                <a:srgbClr val="F5F4F3"/>
              </a:highlight>
              <a:latin typeface="+mj-lt"/>
            </a:endParaRPr>
          </a:p>
          <a:p>
            <a:pPr algn="l"/>
            <a:r>
              <a:rPr lang="en-GB" sz="2100" b="1" u="sng">
                <a:highlight>
                  <a:srgbClr val="F5F4F3"/>
                </a:highlight>
                <a:latin typeface="+mj-lt"/>
              </a:rPr>
              <a:t>Trans Allyship Workbook </a:t>
            </a:r>
            <a:r>
              <a:rPr lang="en-GB" sz="2100">
                <a:highlight>
                  <a:srgbClr val="F5F4F3"/>
                </a:highlight>
                <a:latin typeface="+mj-lt"/>
              </a:rPr>
              <a:t>– Building Skills to support Trans People In Our Lives – Author: Davey </a:t>
            </a:r>
            <a:r>
              <a:rPr lang="en-GB" sz="2100" err="1">
                <a:highlight>
                  <a:srgbClr val="F5F4F3"/>
                </a:highlight>
                <a:latin typeface="+mj-lt"/>
              </a:rPr>
              <a:t>Shlasko</a:t>
            </a:r>
            <a:endParaRPr lang="en-GB" sz="2100">
              <a:latin typeface="+mj-lt"/>
            </a:endParaRPr>
          </a:p>
          <a:p>
            <a:pPr algn="l"/>
            <a:endParaRPr lang="en-GB"/>
          </a:p>
          <a:p>
            <a:pPr algn="l"/>
            <a:endParaRPr lang="en-GB"/>
          </a:p>
          <a:p>
            <a:pPr algn="l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6DB9A9-87D0-4B9F-44C9-BAADEFD61B0F}"/>
              </a:ext>
            </a:extLst>
          </p:cNvPr>
          <p:cNvCxnSpPr>
            <a:cxnSpLocks/>
          </p:cNvCxnSpPr>
          <p:nvPr/>
        </p:nvCxnSpPr>
        <p:spPr>
          <a:xfrm>
            <a:off x="114499" y="736334"/>
            <a:ext cx="5070060" cy="0"/>
          </a:xfrm>
          <a:prstGeom prst="line">
            <a:avLst/>
          </a:prstGeom>
          <a:noFill/>
          <a:ln w="6350" cap="flat" cmpd="sng" algn="ctr">
            <a:solidFill>
              <a:srgbClr val="6FB707"/>
            </a:solidFill>
            <a:prstDash val="solid"/>
            <a:miter lim="800000"/>
          </a:ln>
          <a:effectLst/>
        </p:spPr>
      </p:cxnSp>
      <p:pic>
        <p:nvPicPr>
          <p:cNvPr id="5" name="Picture 4" descr="A group of people in a parade&#10;&#10;Description automatically generated">
            <a:extLst>
              <a:ext uri="{FF2B5EF4-FFF2-40B4-BE49-F238E27FC236}">
                <a16:creationId xmlns:a16="http://schemas.microsoft.com/office/drawing/2014/main" id="{CE240D42-5C77-1D2B-C124-29FDECE73F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248"/>
          <a:stretch/>
        </p:blipFill>
        <p:spPr>
          <a:xfrm>
            <a:off x="5194055" y="0"/>
            <a:ext cx="689795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00970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8ACD4-CB13-4ABE-D46F-45747810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79" y="61289"/>
            <a:ext cx="8182436" cy="1325563"/>
          </a:xfrm>
        </p:spPr>
        <p:txBody>
          <a:bodyPr/>
          <a:lstStyle/>
          <a:p>
            <a:r>
              <a:rPr lang="en-US"/>
              <a:t>Notes &amp; Discussion Points 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F7F47-3E6C-9A95-2F86-109705988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18" y="1216244"/>
            <a:ext cx="11264313" cy="53887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CBFB4E-D3C3-B058-ACCB-295420D843E5}"/>
              </a:ext>
            </a:extLst>
          </p:cNvPr>
          <p:cNvCxnSpPr>
            <a:cxnSpLocks/>
          </p:cNvCxnSpPr>
          <p:nvPr/>
        </p:nvCxnSpPr>
        <p:spPr>
          <a:xfrm>
            <a:off x="747919" y="1113704"/>
            <a:ext cx="5990232" cy="0"/>
          </a:xfrm>
          <a:prstGeom prst="line">
            <a:avLst/>
          </a:prstGeom>
          <a:noFill/>
          <a:ln w="6350" cap="flat" cmpd="sng" algn="ctr">
            <a:solidFill>
              <a:srgbClr val="6FB707"/>
            </a:solidFill>
            <a:prstDash val="solid"/>
            <a:miter lim="800000"/>
          </a:ln>
          <a:effectLst/>
        </p:spPr>
      </p:cxnSp>
      <p:pic>
        <p:nvPicPr>
          <p:cNvPr id="5" name="Graphic 4" descr="Lightbulb and gear with solid fill">
            <a:extLst>
              <a:ext uri="{FF2B5EF4-FFF2-40B4-BE49-F238E27FC236}">
                <a16:creationId xmlns:a16="http://schemas.microsoft.com/office/drawing/2014/main" id="{735A135C-9E18-0CF4-A7FB-32C4E106E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1991" y="61289"/>
            <a:ext cx="1427651" cy="142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50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493</Words>
  <Application>Microsoft Office PowerPoint</Application>
  <PresentationFormat>Widescreen</PresentationFormat>
  <Paragraphs>67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Arial Nova Light</vt:lpstr>
      <vt:lpstr>Cavolini</vt:lpstr>
      <vt:lpstr>Office Theme</vt:lpstr>
      <vt:lpstr>PowerPoint Presentation</vt:lpstr>
      <vt:lpstr>What is Allyship?</vt:lpstr>
      <vt:lpstr>Why is Allyship important?</vt:lpstr>
      <vt:lpstr>How to be an Ally in the workplace</vt:lpstr>
      <vt:lpstr>The Do’s &amp; Don’ts of being a good Ally</vt:lpstr>
      <vt:lpstr>Useful Links &amp; Reading:</vt:lpstr>
      <vt:lpstr>Notes &amp; Discussion Points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Berry</dc:creator>
  <cp:lastModifiedBy>Chris Berry</cp:lastModifiedBy>
  <cp:revision>1</cp:revision>
  <cp:lastPrinted>2024-04-24T10:19:01Z</cp:lastPrinted>
  <dcterms:created xsi:type="dcterms:W3CDTF">2024-04-22T13:18:02Z</dcterms:created>
  <dcterms:modified xsi:type="dcterms:W3CDTF">2024-04-25T15:37:35Z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0e3d8a1-969b-4ffc-91ee-0d1315ebbb2f_Enabled">
    <vt:lpwstr>true</vt:lpwstr>
  </property>
  <property fmtid="{D5CDD505-2E9C-101B-9397-08002B2CF9AE}" pid="3" name="MSIP_Label_60e3d8a1-969b-4ffc-91ee-0d1315ebbb2f_SetDate">
    <vt:lpwstr>2024-04-22T13:48:39Z</vt:lpwstr>
  </property>
  <property fmtid="{D5CDD505-2E9C-101B-9397-08002B2CF9AE}" pid="4" name="MSIP_Label_60e3d8a1-969b-4ffc-91ee-0d1315ebbb2f_Method">
    <vt:lpwstr>Standard</vt:lpwstr>
  </property>
  <property fmtid="{D5CDD505-2E9C-101B-9397-08002B2CF9AE}" pid="5" name="MSIP_Label_60e3d8a1-969b-4ffc-91ee-0d1315ebbb2f_Name">
    <vt:lpwstr>General</vt:lpwstr>
  </property>
  <property fmtid="{D5CDD505-2E9C-101B-9397-08002B2CF9AE}" pid="6" name="MSIP_Label_60e3d8a1-969b-4ffc-91ee-0d1315ebbb2f_SiteId">
    <vt:lpwstr>f3d07eef-de02-465d-952e-696fc7f4bedb</vt:lpwstr>
  </property>
  <property fmtid="{D5CDD505-2E9C-101B-9397-08002B2CF9AE}" pid="7" name="MSIP_Label_60e3d8a1-969b-4ffc-91ee-0d1315ebbb2f_ActionId">
    <vt:lpwstr>8f3d8353-7619-4c22-84bb-6570147c9cad</vt:lpwstr>
  </property>
  <property fmtid="{D5CDD505-2E9C-101B-9397-08002B2CF9AE}" pid="8" name="MSIP_Label_60e3d8a1-969b-4ffc-91ee-0d1315ebbb2f_ContentBits">
    <vt:lpwstr>0</vt:lpwstr>
  </property>
</Properties>
</file>